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57" r:id="rId4"/>
    <p:sldId id="269" r:id="rId5"/>
    <p:sldId id="258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2340F3-4AD0-44E6-B323-8E1960266D9B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6B5722-FC40-4CE2-B6FD-77BCBA52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837B-BF92-46FC-B878-BE016C0901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10FAA-8BE7-43D6-B3F1-A69D36B24F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B4880-0958-4B1E-A7BB-62FC151CF9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390ED-DBA0-44EC-9714-442AF5C4A3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17151-4011-418C-BA25-5BD99C8FB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BF33C-5DAA-4D6D-BDBF-46BD0A74CD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D1F79-8F45-45CD-A63F-EAE38C3473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00F77-37E8-41D0-9477-045163D01D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CCE3D-34F0-47E3-89C5-90989F1A22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859F5-436E-4839-8D78-0EE521FC97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018A6-8C3B-4F99-8F85-69936873A1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C3BB8-8AC0-438E-8C3E-060A25A86E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A7116-2E71-442F-8217-289B96CCF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113E3-CFB5-46E6-A57F-477387BF3F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59F1A-EA66-494D-A62E-8992E06CC4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32C7A-C77C-4D18-B3C1-F1B16971E7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ED59A-3CD8-47D1-9C58-A68D8468B8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90F8A-22CC-473C-94EE-4B98C281D2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3C35C-0384-4E39-88DA-3842766A9E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050D-2522-457E-AF23-2E5DD814FAF2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C0ECAB-D010-4A0B-8E7F-88417F3CD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6DE3-684D-48B4-9A11-106E3E5D7ECA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413A-52A3-47F2-835C-8C359B856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8B83-C096-4CA2-88AF-1080B37A678F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CF98-FF4A-4E74-A1DC-532EBB10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6C88-2EC8-4E48-BD68-37EB893FBCF8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D835-E6D4-4810-BA89-CCD97807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7BEC-ED8E-4B5C-97DF-E4D46407F9DC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0BF1-10E9-4EE1-A2A5-FB9286E46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78DC-1A1A-479B-8512-98E204ECC7C3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23FD-B306-49FB-8A05-786E74E6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1F0B-F394-4FF6-B59C-20F2CBE59439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C4B7-94B7-4F6D-A23E-88DCE5130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13B6-6BEA-41ED-B403-B9F3AEDFC0C9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DF53-D9A9-4358-A69E-799CAF21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8856-6634-4FCF-B46E-2EA23F3BC5BF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6BBE-BCDB-478C-A2F2-11B49BCCC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531A-14EF-4F5A-83A7-5E8EE3594575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9FED-159B-41EA-8723-BC05265E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A604-500D-4348-9D92-09A42E198FFA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8564-2889-44F7-BFA3-7E412374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4C7BDE8-8E90-4B93-92B1-098B70A72A44}" type="datetimeFigureOut">
              <a:rPr lang="en-US"/>
              <a:pPr>
                <a:defRPr/>
              </a:pPr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BBE824-D00B-4A66-AB40-EC4F1DBD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wpclipart.com/food/meat/hamburger/monster_burge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endParaRPr smtClean="0"/>
          </a:p>
        </p:txBody>
      </p:sp>
      <p:pic>
        <p:nvPicPr>
          <p:cNvPr id="14339" name="Picture 2" descr="w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85800" y="304800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Bookman Old Style" pitchFamily="18" charset="0"/>
              </a:rPr>
              <a:t>Americans Move Westward</a:t>
            </a:r>
          </a:p>
          <a:p>
            <a:pPr algn="ctr"/>
            <a:endParaRPr lang="en-US" sz="1200" b="1">
              <a:latin typeface="Bookman Old Style" pitchFamily="18" charset="0"/>
            </a:endParaRPr>
          </a:p>
          <a:p>
            <a:pPr algn="ctr"/>
            <a:r>
              <a:rPr lang="en-US" sz="2400" b="1">
                <a:latin typeface="Bookman Old Style" pitchFamily="18" charset="0"/>
              </a:rPr>
              <a:t>Aim: How did improvements in travel help Americans move West?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Arial Black" pitchFamily="34" charset="0"/>
              </a:rPr>
              <a:t>Early Roads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457200" y="838200"/>
            <a:ext cx="85344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Dirt roads</a:t>
            </a:r>
            <a:r>
              <a:rPr lang="en-US" sz="2800">
                <a:latin typeface="Arial Black" pitchFamily="34" charset="0"/>
              </a:rPr>
              <a:t> caused wagons to sink in the mud when it rained.</a:t>
            </a:r>
          </a:p>
          <a:p>
            <a:pPr>
              <a:buFont typeface="Wingdings" pitchFamily="2" charset="2"/>
              <a:buChar char="ü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Gravel and stone roads were built to avoid these problems.</a:t>
            </a:r>
          </a:p>
          <a:p>
            <a:pPr>
              <a:buFont typeface="Wingdings" pitchFamily="2" charset="2"/>
              <a:buChar char="ü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Corduroy roads</a:t>
            </a:r>
            <a:r>
              <a:rPr lang="en-US" sz="2800">
                <a:latin typeface="Arial Black" pitchFamily="34" charset="0"/>
              </a:rPr>
              <a:t>, which were roads made out of logs, were built in swampy areas.  These roads made for a very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noisy</a:t>
            </a:r>
            <a:r>
              <a:rPr lang="en-US" sz="2800">
                <a:latin typeface="Arial Black" pitchFamily="34" charset="0"/>
              </a:rPr>
              <a:t> and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bumpy</a:t>
            </a:r>
            <a:r>
              <a:rPr lang="en-US" sz="2800">
                <a:latin typeface="Arial Black" pitchFamily="34" charset="0"/>
              </a:rPr>
              <a:t> ride.</a:t>
            </a:r>
          </a:p>
        </p:txBody>
      </p:sp>
      <p:pic>
        <p:nvPicPr>
          <p:cNvPr id="34819" name="Picture 2" descr="http://upload.wikimedia.org/wikipedia/commons/5/5c/Corduroyr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267200"/>
            <a:ext cx="533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1.bp.blogspot.com/_6JcCpEVFAGQ/SvWNEOrp7oI/AAAAAAAACwE/6yDxkZl3HJo/s400/Corduroy+Road+View+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http://countrymousecitymouseindy.com/yahoo_site_admin/assets/images/Corduroy-Road-Made-of-Cut-Logs-Lashed-Together-Long-Grass-in-Countryside-Photographic-Print-C12510328.168173944_st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38798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>
                <a:solidFill>
                  <a:srgbClr val="C00000"/>
                </a:solidFill>
                <a:latin typeface="Arial Black" pitchFamily="34" charset="0"/>
              </a:rPr>
              <a:t>Problem (Muddy Roads)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4724400" y="8382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>
                <a:solidFill>
                  <a:srgbClr val="C00000"/>
                </a:solidFill>
                <a:latin typeface="Arial Black" pitchFamily="34" charset="0"/>
              </a:rPr>
              <a:t>Solution (Corduroy Roads)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Arial Black" pitchFamily="34" charset="0"/>
              </a:rPr>
              <a:t>The National Road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 1806, for the first time, Congress approved funds for a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national road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Road was to run from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Cumberland</a:t>
            </a:r>
            <a:r>
              <a:rPr lang="en-US" sz="2800">
                <a:latin typeface="Arial Black" pitchFamily="34" charset="0"/>
              </a:rPr>
              <a:t>, MD to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Wheeling</a:t>
            </a:r>
            <a:r>
              <a:rPr lang="en-US" sz="2800">
                <a:latin typeface="Arial Black" pitchFamily="34" charset="0"/>
              </a:rPr>
              <a:t>, VA.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Construction</a:t>
            </a:r>
            <a:r>
              <a:rPr lang="en-US" sz="2800">
                <a:latin typeface="Arial Black" pitchFamily="34" charset="0"/>
              </a:rPr>
              <a:t> started in 1811 but was not complete until 1818 due to War of 1812.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Settlers used the national road to drive their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wagons west</a:t>
            </a:r>
            <a:r>
              <a:rPr lang="en-US" sz="2800">
                <a:latin typeface="Arial Black" pitchFamily="34" charset="0"/>
              </a:rPr>
              <a:t>.</a:t>
            </a:r>
          </a:p>
        </p:txBody>
      </p:sp>
      <p:pic>
        <p:nvPicPr>
          <p:cNvPr id="38915" name="Picture 4" descr="http://clipart.coolclips.com/300/wjm/tf05039/CoolClips_cart078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648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baltimorphosis.com/images/article1/National_Road_Map.jpg"/>
          <p:cNvPicPr>
            <a:picLocks noChangeAspect="1" noChangeArrowheads="1"/>
          </p:cNvPicPr>
          <p:nvPr/>
        </p:nvPicPr>
        <p:blipFill>
          <a:blip r:embed="rId3"/>
          <a:srcRect b="43736"/>
          <a:stretch>
            <a:fillRect/>
          </a:stretch>
        </p:blipFill>
        <p:spPr bwMode="auto">
          <a:xfrm>
            <a:off x="228600" y="1884363"/>
            <a:ext cx="86471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752600" y="381000"/>
            <a:ext cx="5360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 Black" pitchFamily="34" charset="0"/>
              </a:rPr>
              <a:t>The National Road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Arial Black" pitchFamily="34" charset="0"/>
              </a:rPr>
              <a:t>Steam Transport</a:t>
            </a:r>
          </a:p>
        </p:txBody>
      </p:sp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8610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steam engine</a:t>
            </a:r>
            <a:r>
              <a:rPr lang="en-US" sz="2800">
                <a:latin typeface="Arial Black" pitchFamily="34" charset="0"/>
              </a:rPr>
              <a:t> opened a new era in river travel.</a:t>
            </a:r>
          </a:p>
          <a:p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 1787,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John Fitch</a:t>
            </a:r>
            <a:r>
              <a:rPr lang="en-US" sz="2800">
                <a:latin typeface="Arial Black" pitchFamily="34" charset="0"/>
              </a:rPr>
              <a:t> showed how a steam engine could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power</a:t>
            </a:r>
            <a:r>
              <a:rPr lang="en-US" sz="2800">
                <a:latin typeface="Arial Black" pitchFamily="34" charset="0"/>
              </a:rPr>
              <a:t> a boat.</a:t>
            </a:r>
          </a:p>
          <a:p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Fitch opened a </a:t>
            </a:r>
          </a:p>
          <a:p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ferry</a:t>
            </a:r>
            <a:r>
              <a:rPr lang="en-US" sz="2800">
                <a:latin typeface="Arial Black" pitchFamily="34" charset="0"/>
              </a:rPr>
              <a:t> service on the</a:t>
            </a:r>
          </a:p>
          <a:p>
            <a:r>
              <a:rPr lang="en-US" sz="2800">
                <a:latin typeface="Arial Black" pitchFamily="34" charset="0"/>
              </a:rPr>
              <a:t>Delaware River, </a:t>
            </a:r>
          </a:p>
          <a:p>
            <a:r>
              <a:rPr lang="en-US" sz="2800">
                <a:latin typeface="Arial Black" pitchFamily="34" charset="0"/>
              </a:rPr>
              <a:t>but few people </a:t>
            </a:r>
          </a:p>
          <a:p>
            <a:r>
              <a:rPr lang="en-US" sz="2800">
                <a:latin typeface="Arial Black" pitchFamily="34" charset="0"/>
              </a:rPr>
              <a:t>used it and he </a:t>
            </a:r>
          </a:p>
          <a:p>
            <a:r>
              <a:rPr lang="en-US" sz="2800">
                <a:latin typeface="Arial Black" pitchFamily="34" charset="0"/>
              </a:rPr>
              <a:t>went out of </a:t>
            </a:r>
          </a:p>
          <a:p>
            <a:r>
              <a:rPr lang="en-US" sz="2800">
                <a:latin typeface="Arial Black" pitchFamily="34" charset="0"/>
              </a:rPr>
              <a:t>business.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45059" name="Picture 4" descr="http://rds.yahoo.com/_ylt=A0PDoS2vvYpN0jsAJUSjzbkF/SIG=12apmhvhi/EXP=1300966959/**http%3a/www.playle.com/pictures/MOONCATANTIQUES2176.jpg"/>
          <p:cNvPicPr>
            <a:picLocks noChangeAspect="1" noChangeArrowheads="1"/>
          </p:cNvPicPr>
          <p:nvPr/>
        </p:nvPicPr>
        <p:blipFill>
          <a:blip r:embed="rId3"/>
          <a:srcRect l="4829" t="2904" r="5029"/>
          <a:stretch>
            <a:fillRect/>
          </a:stretch>
        </p:blipFill>
        <p:spPr bwMode="auto">
          <a:xfrm>
            <a:off x="4191000" y="2894013"/>
            <a:ext cx="47498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ChangeArrowheads="1"/>
          </p:cNvSpPr>
          <p:nvPr/>
        </p:nvSpPr>
        <p:spPr bwMode="auto">
          <a:xfrm>
            <a:off x="2209800" y="152400"/>
            <a:ext cx="4427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Black" pitchFamily="34" charset="0"/>
              </a:rPr>
              <a:t>Steam Transport</a:t>
            </a:r>
          </a:p>
        </p:txBody>
      </p:sp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304800" y="762000"/>
            <a:ext cx="86868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Robert Fulton</a:t>
            </a:r>
            <a:r>
              <a:rPr lang="en-US" sz="2800">
                <a:latin typeface="Arial Black" pitchFamily="34" charset="0"/>
              </a:rPr>
              <a:t> built on Fitch’s idea.</a:t>
            </a:r>
          </a:p>
          <a:p>
            <a:endParaRPr lang="en-US" sz="11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In 1807, Fulton launches his own steamboat,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the Clermont</a:t>
            </a:r>
            <a:r>
              <a:rPr lang="en-US" sz="2800">
                <a:latin typeface="Arial Black" pitchFamily="34" charset="0"/>
              </a:rPr>
              <a:t>, on the Hudson River.</a:t>
            </a:r>
          </a:p>
          <a:p>
            <a:endParaRPr lang="en-US" sz="11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Carried passengers from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NY City</a:t>
            </a:r>
            <a:r>
              <a:rPr lang="en-US" sz="2800">
                <a:latin typeface="Arial Black" pitchFamily="34" charset="0"/>
              </a:rPr>
              <a:t> to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Albany</a:t>
            </a:r>
            <a:r>
              <a:rPr lang="en-US" sz="2800">
                <a:latin typeface="Arial Black" pitchFamily="34" charset="0"/>
              </a:rPr>
              <a:t> and back.  The 300 mile trip took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62 hours</a:t>
            </a:r>
            <a:r>
              <a:rPr lang="en-US" sz="2800">
                <a:latin typeface="Arial Black" pitchFamily="34" charset="0"/>
              </a:rPr>
              <a:t> – a record time.</a:t>
            </a:r>
          </a:p>
        </p:txBody>
      </p:sp>
      <p:pic>
        <p:nvPicPr>
          <p:cNvPr id="47107" name="Picture 2" descr="http://rds.yahoo.com/_ylt=A0PDoYDnv4pNsFgAma.jzbkF/SIG=12jebdb1n/EXP=1300967527/**http%3a/www.fohrp.org/images/05_clermont_and_fulton_post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0625"/>
            <a:ext cx="46482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rds.yahoo.com/_ylt=A0PDoYAXwIpN_VYAngOjzbkF/SIG=129iln73a/EXP=1300967575/**http%3a/edu.glogster.com/media/5/26/31/19/26311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114800"/>
            <a:ext cx="18415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Arial Black" pitchFamily="34" charset="0"/>
              </a:rPr>
              <a:t>The Age of Steamboats</a:t>
            </a:r>
          </a:p>
        </p:txBody>
      </p:sp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381000" y="762000"/>
            <a:ext cx="84582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	Why do you think steamboats were 	important?</a:t>
            </a:r>
          </a:p>
          <a:p>
            <a:endParaRPr lang="en-US" sz="110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Flatboat</a:t>
            </a:r>
            <a:r>
              <a:rPr lang="en-US" sz="2800">
                <a:latin typeface="Arial Black" pitchFamily="34" charset="0"/>
              </a:rPr>
              <a:t> travel downstream from Pittsburgh to New Orleans in 6 weeks, but upstream took 17 weeks.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Steamboats</a:t>
            </a:r>
            <a:r>
              <a:rPr lang="en-US" sz="2800">
                <a:latin typeface="Arial Black" pitchFamily="34" charset="0"/>
              </a:rPr>
              <a:t> revolutionized travel in     the west.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Gave farmers &amp; </a:t>
            </a:r>
          </a:p>
          <a:p>
            <a:r>
              <a:rPr lang="en-US" sz="2800">
                <a:latin typeface="Arial Black" pitchFamily="34" charset="0"/>
              </a:rPr>
              <a:t>merchants a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cheaper </a:t>
            </a:r>
          </a:p>
          <a:p>
            <a:r>
              <a:rPr lang="en-US" sz="2800">
                <a:latin typeface="Arial Black" pitchFamily="34" charset="0"/>
              </a:rPr>
              <a:t>way of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moving goods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7" name="Picture 6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38" y="914400"/>
            <a:ext cx="715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http://rds.yahoo.com/_ylt=A0PDoX_wwopNqRgA1SKjzbkF/SIG=14rv6ia2t/EXP=1300968304/**http%3a/maritimetexas.net/wordpress/wp-content/uploads/2009/01/clermont_illustration_-_robert_fulton_-_project_gutenberg_etext_151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411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3"/>
          <p:cNvSpPr txBox="1">
            <a:spLocks noChangeArrowheads="1"/>
          </p:cNvSpPr>
          <p:nvPr/>
        </p:nvSpPr>
        <p:spPr bwMode="auto">
          <a:xfrm>
            <a:off x="762000" y="152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Black" pitchFamily="34" charset="0"/>
              </a:rPr>
              <a:t>The Canal Boom</a:t>
            </a: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304800" y="838200"/>
            <a:ext cx="8534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New Yorkers have bold idea to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build</a:t>
            </a:r>
            <a:r>
              <a:rPr lang="en-US" sz="2800">
                <a:latin typeface="Arial Black" pitchFamily="34" charset="0"/>
              </a:rPr>
              <a:t> a canal linking the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Great Lakes</a:t>
            </a:r>
            <a:r>
              <a:rPr lang="en-US" sz="2800">
                <a:latin typeface="Arial Black" pitchFamily="34" charset="0"/>
              </a:rPr>
              <a:t> with the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Mohawk &amp; Hudson Rivers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The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Erie Canal</a:t>
            </a:r>
            <a:r>
              <a:rPr lang="en-US" sz="2800">
                <a:latin typeface="Arial Black" pitchFamily="34" charset="0"/>
              </a:rPr>
              <a:t> would let western farmers ship their goods to the port of New York.</a:t>
            </a:r>
          </a:p>
        </p:txBody>
      </p:sp>
      <p:pic>
        <p:nvPicPr>
          <p:cNvPr id="51203" name="Picture 2" descr="http://4newyork.wiki.ccsd.edu/file/view/Erie-Canal-lock.jpg/34138683/Erie-Canal-lock.jpg"/>
          <p:cNvPicPr>
            <a:picLocks noChangeAspect="1" noChangeArrowheads="1"/>
          </p:cNvPicPr>
          <p:nvPr/>
        </p:nvPicPr>
        <p:blipFill>
          <a:blip r:embed="rId3"/>
          <a:srcRect b="9099"/>
          <a:stretch>
            <a:fillRect/>
          </a:stretch>
        </p:blipFill>
        <p:spPr bwMode="auto">
          <a:xfrm>
            <a:off x="1752600" y="3429000"/>
            <a:ext cx="51514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http://rds.yahoo.com/_ylt=A0PDoTAbxopNQQ4AuFqjzbkF/SIG=12toi295t/EXP=1300969115/**http%3a/www.captainjohn.org/sitebuilder/images/Erie_Canal_Map3-627x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584200"/>
            <a:ext cx="8475662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077200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The Erie Canal was an instant success.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11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Why do you think the canal was 	successful?</a:t>
            </a:r>
          </a:p>
          <a:p>
            <a:pPr>
              <a:buFont typeface="Wingdings" pitchFamily="2" charset="2"/>
              <a:buChar char="ü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Cost</a:t>
            </a:r>
            <a:r>
              <a:rPr lang="en-US" sz="2800">
                <a:latin typeface="Arial Black" pitchFamily="34" charset="0"/>
              </a:rPr>
              <a:t> of shipping goods now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decreased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Success lead other states to build canals.</a:t>
            </a:r>
          </a:p>
          <a:p>
            <a:pPr>
              <a:buFont typeface="Wingdings" pitchFamily="2" charset="2"/>
              <a:buChar char="ü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Created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vital</a:t>
            </a:r>
            <a:r>
              <a:rPr lang="en-US" sz="2800">
                <a:latin typeface="Arial Black" pitchFamily="34" charset="0"/>
              </a:rPr>
              <a:t> economic ties between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western farms</a:t>
            </a:r>
            <a:r>
              <a:rPr lang="en-US" sz="2800">
                <a:latin typeface="Arial Black" pitchFamily="34" charset="0"/>
              </a:rPr>
              <a:t> and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eastern cities</a:t>
            </a:r>
            <a:r>
              <a:rPr lang="en-US" sz="2800">
                <a:latin typeface="Arial Black" pitchFamily="34" charset="0"/>
              </a:rPr>
              <a:t>.</a:t>
            </a:r>
          </a:p>
        </p:txBody>
      </p:sp>
      <p:pic>
        <p:nvPicPr>
          <p:cNvPr id="6" name="Picture 2" descr="http://www.clipartheaven.com/clipart/business_&amp;_office/cartoons_(a_-_c)/brainstorm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066800"/>
            <a:ext cx="2133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   monster burger">
            <a:hlinkClick r:id="rId4" tooltip="   monster_burger.png 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895600"/>
            <a:ext cx="758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807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rial Black" pitchFamily="34" charset="0"/>
              </a:rPr>
              <a:t>Census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	What is a census?</a:t>
            </a:r>
          </a:p>
          <a:p>
            <a:endParaRPr lang="en-US" sz="120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006600"/>
                </a:solidFill>
                <a:latin typeface="Arial Black" pitchFamily="34" charset="0"/>
              </a:rPr>
              <a:t>Census</a:t>
            </a:r>
            <a:r>
              <a:rPr lang="en-US" sz="2800" i="1">
                <a:latin typeface="Arial Black" pitchFamily="34" charset="0"/>
              </a:rPr>
              <a:t> – official count of a population.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1790 Census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Population of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4 million</a:t>
            </a:r>
            <a:r>
              <a:rPr lang="en-US" sz="2800">
                <a:latin typeface="Arial Black" pitchFamily="34" charset="0"/>
              </a:rPr>
              <a:t> people in U.S.</a:t>
            </a: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Most lived east of Appalachian Mountains &amp; within a few hundred miles of the Atlantic coast.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1820 Census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Population of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10 million</a:t>
            </a:r>
            <a:r>
              <a:rPr lang="en-US" sz="2800">
                <a:latin typeface="Arial Black" pitchFamily="34" charset="0"/>
              </a:rPr>
              <a:t> people in U.S.</a:t>
            </a:r>
          </a:p>
          <a:p>
            <a:pPr>
              <a:buFont typeface="Wingdings" pitchFamily="2" charset="2"/>
              <a:buChar char="ü"/>
            </a:pPr>
            <a:r>
              <a:rPr lang="en-US" sz="2800">
                <a:latin typeface="Arial Black" pitchFamily="34" charset="0"/>
              </a:rPr>
              <a:t>Nearly 2 million people living west of Appalachian Mountains.</a:t>
            </a:r>
          </a:p>
        </p:txBody>
      </p:sp>
      <p:pic>
        <p:nvPicPr>
          <p:cNvPr id="6" name="Picture 5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14400"/>
            <a:ext cx="533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914400" y="2286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 Black" pitchFamily="34" charset="0"/>
              </a:rPr>
              <a:t>Traveling West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6106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Settlers 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had been moving steadily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 westward</a:t>
            </a:r>
            <a:r>
              <a:rPr lang="en-US" sz="2800">
                <a:latin typeface="Arial Black" pitchFamily="34" charset="0"/>
              </a:rPr>
              <a:t> since the 1600s.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By 1820, so many people had moved west that the population in some of the original (13) states had actually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declined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As the young nation grew, Americans saw an urgent need to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improve transportation</a:t>
            </a:r>
            <a:r>
              <a:rPr lang="en-US" sz="2800">
                <a:latin typeface="Arial Black" pitchFamily="34" charset="0"/>
              </a:rPr>
              <a:t>, both on water and over land.</a:t>
            </a:r>
          </a:p>
          <a:p>
            <a:pPr>
              <a:buFont typeface="Wingdings" pitchFamily="2" charset="2"/>
              <a:buChar char="Ø"/>
            </a:pPr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</a:t>
            </a:r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Why do you think transportation 	needed to be improved?</a:t>
            </a:r>
          </a:p>
        </p:txBody>
      </p:sp>
      <p:pic>
        <p:nvPicPr>
          <p:cNvPr id="6" name="Picture 5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410200"/>
            <a:ext cx="904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tatic3cdn.echalk.net/www/kcsdschools_dme/images/westward%20expansion%20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866775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2438400" y="152400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Arial Black" pitchFamily="34" charset="0"/>
              </a:rPr>
              <a:t>Traveling West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86106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People loaded their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animals</a:t>
            </a:r>
            <a:r>
              <a:rPr lang="en-US" sz="2800">
                <a:latin typeface="Arial Black" pitchFamily="34" charset="0"/>
              </a:rPr>
              <a:t> &amp;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wagons</a:t>
            </a:r>
            <a:r>
              <a:rPr lang="en-US" sz="2800">
                <a:latin typeface="Arial Black" pitchFamily="34" charset="0"/>
              </a:rPr>
              <a:t> onto flatboats &amp; went westward.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Flatboat</a:t>
            </a:r>
            <a:r>
              <a:rPr lang="en-US" sz="2800">
                <a:latin typeface="Arial Black" pitchFamily="34" charset="0"/>
              </a:rPr>
              <a:t> – boat with a flat bottom used for transporting heavy loads on inland waterways.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22531" name="Picture 2" descr="http://i.cdn.turner.com/trutv/trutv.com/graphics/photos/serial_killers/history/harpe_brothers/men-using-flatboat2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08325"/>
            <a:ext cx="43434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2.bp.blogspot.com/_LFRlGW42zDs/SesxhgzCzTI/AAAAAAAAIsc/sJTtjckJakw/s400/flatboat_Indiana.jpg"/>
          <p:cNvPicPr>
            <a:picLocks noChangeAspect="1" noChangeArrowheads="1"/>
          </p:cNvPicPr>
          <p:nvPr/>
        </p:nvPicPr>
        <p:blipFill>
          <a:blip r:embed="rId4"/>
          <a:srcRect l="3999" t="18668" b="12000"/>
          <a:stretch>
            <a:fillRect/>
          </a:stretch>
        </p:blipFill>
        <p:spPr bwMode="auto">
          <a:xfrm>
            <a:off x="101600" y="3352800"/>
            <a:ext cx="4333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990600" y="1524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 Black" pitchFamily="34" charset="0"/>
              </a:rPr>
              <a:t>New States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04800" y="685800"/>
            <a:ext cx="85344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Before long, some western territories had populations large enough to apply for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statehood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Between 1792 &amp; 1819, eight states joined the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Union</a:t>
            </a:r>
            <a:r>
              <a:rPr lang="en-US" sz="2800">
                <a:latin typeface="Arial Black" pitchFamily="34" charset="0"/>
              </a:rPr>
              <a:t>:</a:t>
            </a:r>
          </a:p>
          <a:p>
            <a:endParaRPr lang="en-US" sz="110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Kentucky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(1792)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Tennessee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(1796)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Ohio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(1803)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Louisiana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(1812)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Indiana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(1816)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Mississippi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(1817)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Illinois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(1818)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Arial Black" pitchFamily="34" charset="0"/>
              </a:rPr>
              <a:t>Alabama</a:t>
            </a:r>
            <a:r>
              <a:rPr lang="en-US" sz="280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(1819)</a:t>
            </a:r>
          </a:p>
        </p:txBody>
      </p:sp>
      <p:pic>
        <p:nvPicPr>
          <p:cNvPr id="24579" name="Picture 2" descr="http://emints4.purdy.k12.mo.us/images/pione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34290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Arial Black" pitchFamily="34" charset="0"/>
              </a:rPr>
              <a:t>Improvements to Roads</a:t>
            </a: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Settlers faced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difficult journeys</a:t>
            </a:r>
            <a:r>
              <a:rPr lang="en-US" sz="2800">
                <a:latin typeface="Arial Black" pitchFamily="34" charset="0"/>
              </a:rPr>
              <a:t> to the west.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Narrow</a:t>
            </a:r>
            <a:r>
              <a:rPr lang="en-US" sz="2800">
                <a:latin typeface="Arial Black" pitchFamily="34" charset="0"/>
              </a:rPr>
              <a:t> trails (one wagon wide)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Trails led through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muddy</a:t>
            </a:r>
            <a:r>
              <a:rPr lang="en-US" sz="2800">
                <a:latin typeface="Arial Black" pitchFamily="34" charset="0"/>
              </a:rPr>
              <a:t> swamps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Tree stumps</a:t>
            </a:r>
            <a:r>
              <a:rPr lang="en-US" sz="2800">
                <a:latin typeface="Arial Black" pitchFamily="34" charset="0"/>
              </a:rPr>
              <a:t> stuck up through road and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broken</a:t>
            </a:r>
            <a:r>
              <a:rPr lang="en-US" sz="2800">
                <a:latin typeface="Arial Black" pitchFamily="34" charset="0"/>
              </a:rPr>
              <a:t> axles on wagons</a:t>
            </a:r>
          </a:p>
        </p:txBody>
      </p:sp>
      <p:pic>
        <p:nvPicPr>
          <p:cNvPr id="28675" name="Picture 2" descr="http://www.cowboysindians.com/content/articles/2010-06/taos/taos-13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65525"/>
            <a:ext cx="5486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1524000" y="2286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Black" pitchFamily="34" charset="0"/>
              </a:rPr>
              <a:t>Improvements to Roads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Turnpikes</a:t>
            </a:r>
            <a:r>
              <a:rPr lang="en-US" sz="2800">
                <a:latin typeface="Arial Black" pitchFamily="34" charset="0"/>
              </a:rPr>
              <a:t> were dirt and gravel roads where a toll was collected.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At various points along road, a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pole</a:t>
            </a:r>
            <a:r>
              <a:rPr lang="en-US" sz="2800">
                <a:latin typeface="Arial Black" pitchFamily="34" charset="0"/>
              </a:rPr>
              <a:t> blocked the road.  After a wagon driver paid a </a:t>
            </a: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toll</a:t>
            </a:r>
            <a:r>
              <a:rPr lang="en-US" sz="2800">
                <a:latin typeface="Arial Black" pitchFamily="34" charset="0"/>
              </a:rPr>
              <a:t>, a worker would move the pole and let the wagon pass.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Fees</a:t>
            </a:r>
            <a:r>
              <a:rPr lang="en-US" sz="2800">
                <a:latin typeface="Arial Black" pitchFamily="34" charset="0"/>
              </a:rPr>
              <a:t> collected </a:t>
            </a:r>
          </a:p>
          <a:p>
            <a:r>
              <a:rPr lang="en-US" sz="2800">
                <a:latin typeface="Arial Black" pitchFamily="34" charset="0"/>
              </a:rPr>
              <a:t>helped pay for </a:t>
            </a:r>
          </a:p>
          <a:p>
            <a:r>
              <a:rPr lang="en-US" sz="2800" u="sng">
                <a:solidFill>
                  <a:srgbClr val="006600"/>
                </a:solidFill>
                <a:latin typeface="Arial Black" pitchFamily="34" charset="0"/>
              </a:rPr>
              <a:t>construction</a:t>
            </a:r>
            <a:r>
              <a:rPr lang="en-US" sz="2800">
                <a:latin typeface="Arial Black" pitchFamily="34" charset="0"/>
              </a:rPr>
              <a:t> of </a:t>
            </a:r>
          </a:p>
          <a:p>
            <a:r>
              <a:rPr lang="en-US" sz="2800">
                <a:latin typeface="Arial Black" pitchFamily="34" charset="0"/>
              </a:rPr>
              <a:t>roads.</a:t>
            </a:r>
          </a:p>
        </p:txBody>
      </p:sp>
      <p:pic>
        <p:nvPicPr>
          <p:cNvPr id="30723" name="Picture 2" descr="http://rds.yahoo.com/_ylt=A0PDoX_TtIpNiBUAL1CjzbkF/SIG=12k1n0qmc/EXP=1300964691/**http%3a/susquehannahturnpike.net/media/CoveredWagonBridge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0"/>
            <a:ext cx="47307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ops.fhwa.dot.gov/freewaymgmt/publications/frwy_mgmt_handbook/images/fig8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651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685800" y="4572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Arial Black" pitchFamily="34" charset="0"/>
              </a:rPr>
              <a:t>Modern Day Toll Booth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604</Words>
  <Application>Microsoft Office PowerPoint</Application>
  <PresentationFormat>On-screen Show (4:3)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Franklin Gothic Book</vt:lpstr>
      <vt:lpstr>Perpetua</vt:lpstr>
      <vt:lpstr>Wingdings 2</vt:lpstr>
      <vt:lpstr>Calibri</vt:lpstr>
      <vt:lpstr>Bookman Old Style</vt:lpstr>
      <vt:lpstr>Arial Black</vt:lpstr>
      <vt:lpstr>Wingdings</vt:lpstr>
      <vt:lpstr>Equity</vt:lpstr>
      <vt:lpstr>Equity</vt:lpstr>
      <vt:lpstr>Equity</vt:lpstr>
      <vt:lpstr>Equity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Burger</dc:creator>
  <cp:lastModifiedBy>Administrator</cp:lastModifiedBy>
  <cp:revision>46</cp:revision>
  <dcterms:created xsi:type="dcterms:W3CDTF">2011-03-23T22:54:28Z</dcterms:created>
  <dcterms:modified xsi:type="dcterms:W3CDTF">2011-04-12T12:42:27Z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TC300011249990</vt:lpwstr>
  </property>
</Properties>
</file>